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lear Sans Regular" panose="020B0604020202020204" charset="0"/>
      <p:regular r:id="rId17"/>
    </p:embeddedFont>
    <p:embeddedFont>
      <p:font typeface="Clear Sans Regular Bold" panose="020B0604020202020204" charset="0"/>
      <p:regular r:id="rId18"/>
    </p:embeddedFont>
    <p:embeddedFont>
      <p:font typeface="Hammersmith One" panose="02010703030501060504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19C18-A517-BCF3-9960-3919E3E154F8}" v="37" dt="2022-01-28T17:07:45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35086" y="8562201"/>
            <a:ext cx="689712" cy="70248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72241" y="2368415"/>
            <a:ext cx="6259257" cy="4319090"/>
            <a:chOff x="0" y="0"/>
            <a:chExt cx="8345676" cy="575878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5222635"/>
              <a:ext cx="7254740" cy="53615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76200"/>
              <a:ext cx="8345676" cy="4792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Road Lane Line Detection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9905" t="3207" r="30468" b="2139"/>
          <a:stretch>
            <a:fillRect/>
          </a:stretch>
        </p:blipFill>
        <p:spPr>
          <a:xfrm>
            <a:off x="7919686" y="0"/>
            <a:ext cx="1036831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7392" y="507225"/>
            <a:ext cx="4185761" cy="1723137"/>
            <a:chOff x="0" y="0"/>
            <a:chExt cx="5581014" cy="2297516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5581014" cy="164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Video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1934553"/>
              <a:ext cx="4911312" cy="36296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-311280" y="9831612"/>
            <a:ext cx="18910559" cy="13975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98698" y="507225"/>
            <a:ext cx="1560602" cy="1560602"/>
          </a:xfrm>
          <a:prstGeom prst="rect">
            <a:avLst/>
          </a:prstGeom>
        </p:spPr>
      </p:pic>
      <p:pic>
        <p:nvPicPr>
          <p:cNvPr id="7" name="WhatsApp Video 2022-01-28 at 3.18.55 P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35400" y="2624137"/>
            <a:ext cx="8813800" cy="5262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848100"/>
            <a:ext cx="8246745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46750" y="2615494"/>
            <a:ext cx="6139800" cy="168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0"/>
              </a:lnSpc>
              <a:spcBef>
                <a:spcPct val="0"/>
              </a:spcBef>
            </a:pPr>
            <a:r>
              <a:rPr lang="en-US" sz="4800" dirty="0">
                <a:latin typeface="Hammersmith One Bold"/>
              </a:rPr>
              <a:t>INSTRUCTOR:SIR AMMAR AJMAL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39970" y="6485057"/>
            <a:ext cx="7055845" cy="457200"/>
            <a:chOff x="0" y="0"/>
            <a:chExt cx="9407793" cy="609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77114"/>
              <a:ext cx="532260" cy="532712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1038725" y="-57150"/>
              <a:ext cx="83690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Arhama Haleem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9970" y="7536880"/>
            <a:ext cx="7055845" cy="457200"/>
            <a:chOff x="0" y="0"/>
            <a:chExt cx="9407793" cy="609600"/>
          </a:xfrm>
        </p:grpSpPr>
        <p:sp>
          <p:nvSpPr>
            <p:cNvPr id="7" name="TextBox 7"/>
            <p:cNvSpPr txBox="1"/>
            <p:nvPr/>
          </p:nvSpPr>
          <p:spPr>
            <a:xfrm>
              <a:off x="1038725" y="-57150"/>
              <a:ext cx="83690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Muhammad Wasif Ijaz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38444"/>
              <a:ext cx="532260" cy="532712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195113" y="1114283"/>
            <a:ext cx="689712" cy="70248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643548" y="0"/>
            <a:ext cx="5163150" cy="10287000"/>
            <a:chOff x="0" y="0"/>
            <a:chExt cx="6884199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15" r="34"/>
            <a:stretch>
              <a:fillRect/>
            </a:stretch>
          </p:blipFill>
          <p:spPr>
            <a:xfrm flipH="1">
              <a:off x="0" y="0"/>
              <a:ext cx="6884199" cy="68580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15" r="34"/>
            <a:stretch>
              <a:fillRect/>
            </a:stretch>
          </p:blipFill>
          <p:spPr>
            <a:xfrm flipH="1">
              <a:off x="0" y="6858000"/>
              <a:ext cx="6884199" cy="6858000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27586" r="15810"/>
          <a:stretch>
            <a:fillRect/>
          </a:stretch>
        </p:blipFill>
        <p:spPr>
          <a:xfrm>
            <a:off x="9548315" y="0"/>
            <a:ext cx="873968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9844" y="-288614"/>
            <a:ext cx="8433312" cy="1086422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550086"/>
            <a:ext cx="4185761" cy="2326388"/>
            <a:chOff x="0" y="0"/>
            <a:chExt cx="5581014" cy="3101850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5581014" cy="246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5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000000"/>
                  </a:solidFill>
                  <a:latin typeface="Hammersmith One Bold"/>
                </a:rPr>
                <a:t>Problem Statement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2738887"/>
              <a:ext cx="4911312" cy="362963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66779" y="4234318"/>
            <a:ext cx="1088902" cy="10928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848694" y="3550086"/>
            <a:ext cx="1497998" cy="2642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02859" y="4167643"/>
            <a:ext cx="7734910" cy="11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9"/>
              </a:lnSpc>
            </a:pPr>
            <a:r>
              <a:rPr lang="en-US" sz="3392">
                <a:solidFill>
                  <a:srgbClr val="000000"/>
                </a:solidFill>
                <a:latin typeface="Clear Sans Regular"/>
              </a:rPr>
              <a:t>Identifying lanes on the road computer vision techniques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3517" y="1234139"/>
            <a:ext cx="4728046" cy="2627782"/>
            <a:chOff x="0" y="0"/>
            <a:chExt cx="6304061" cy="3503710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6304061" cy="2773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76"/>
                </a:lnSpc>
                <a:spcBef>
                  <a:spcPct val="0"/>
                </a:spcBef>
              </a:pPr>
              <a:r>
                <a:rPr lang="en-US" sz="7342">
                  <a:solidFill>
                    <a:srgbClr val="000000"/>
                  </a:solidFill>
                  <a:latin typeface="Hammersmith One Bold"/>
                </a:rPr>
                <a:t>Project Objectives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3093723"/>
              <a:ext cx="5547595" cy="40998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-311280" y="9831612"/>
            <a:ext cx="18910559" cy="13975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2820" t="3453" r="5713" b="3552"/>
          <a:stretch>
            <a:fillRect/>
          </a:stretch>
        </p:blipFill>
        <p:spPr>
          <a:xfrm>
            <a:off x="12865908" y="1028700"/>
            <a:ext cx="4182587" cy="28332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10512" y="5086350"/>
            <a:ext cx="1486697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The objective of this project is to develop a pipeline using python and “Open-Source Computer Vision” techniques to detect lane lines in images and predict the lanes for driving of the self-driving cars.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0233" y="3718296"/>
            <a:ext cx="2927617" cy="2375012"/>
            <a:chOff x="0" y="0"/>
            <a:chExt cx="3903490" cy="3166682"/>
          </a:xfrm>
        </p:grpSpPr>
        <p:sp>
          <p:nvSpPr>
            <p:cNvPr id="3" name="TextBox 3"/>
            <p:cNvSpPr txBox="1"/>
            <p:nvPr/>
          </p:nvSpPr>
          <p:spPr>
            <a:xfrm>
              <a:off x="0" y="866924"/>
              <a:ext cx="3903490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Piece together a pipeline to detect the line segments in the image.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90349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20">
                  <a:solidFill>
                    <a:srgbClr val="000000"/>
                  </a:solidFill>
                  <a:latin typeface="Clear Sans Regular Bold"/>
                </a:rPr>
                <a:t>STEP 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37247" y="3499221"/>
            <a:ext cx="2927617" cy="2813162"/>
            <a:chOff x="0" y="0"/>
            <a:chExt cx="3903490" cy="3750882"/>
          </a:xfrm>
        </p:grpSpPr>
        <p:sp>
          <p:nvSpPr>
            <p:cNvPr id="6" name="TextBox 6"/>
            <p:cNvSpPr txBox="1"/>
            <p:nvPr/>
          </p:nvSpPr>
          <p:spPr>
            <a:xfrm>
              <a:off x="0" y="866924"/>
              <a:ext cx="3903490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Then average/extrapolate them and draw them onto the image for display</a:t>
              </a:r>
              <a:r>
                <a:rPr lang="en-US" sz="2499">
                  <a:solidFill>
                    <a:srgbClr val="000000"/>
                  </a:solidFill>
                  <a:latin typeface="Clear Sans Regular Bold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90349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20">
                  <a:solidFill>
                    <a:srgbClr val="000000"/>
                  </a:solidFill>
                  <a:latin typeface="Clear Sans Regular Bold"/>
                </a:rPr>
                <a:t>STEP 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38211" y="3499221"/>
            <a:ext cx="2927617" cy="2375012"/>
            <a:chOff x="0" y="0"/>
            <a:chExt cx="3903490" cy="3166682"/>
          </a:xfrm>
        </p:grpSpPr>
        <p:sp>
          <p:nvSpPr>
            <p:cNvPr id="9" name="TextBox 9"/>
            <p:cNvSpPr txBox="1"/>
            <p:nvPr/>
          </p:nvSpPr>
          <p:spPr>
            <a:xfrm>
              <a:off x="0" y="866924"/>
              <a:ext cx="3903490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Once you have a working pipeline, try it out on the video stream below</a:t>
              </a:r>
              <a:r>
                <a:rPr lang="en-US" sz="2499">
                  <a:solidFill>
                    <a:srgbClr val="000000"/>
                  </a:solidFill>
                  <a:latin typeface="Clear Sans Regular Bold"/>
                </a:rPr>
                <a:t>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90349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20">
                  <a:solidFill>
                    <a:srgbClr val="000000"/>
                  </a:solidFill>
                  <a:latin typeface="Clear Sans Regular Bold"/>
                </a:rPr>
                <a:t>STEP 3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2130233" y="2763128"/>
            <a:ext cx="11758556" cy="0"/>
          </a:xfrm>
          <a:prstGeom prst="line">
            <a:avLst/>
          </a:prstGeom>
          <a:ln w="19050" cap="rnd">
            <a:solidFill>
              <a:srgbClr val="FFB9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2130233" y="2652694"/>
            <a:ext cx="289334" cy="258967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13" name="AutoShape 13"/>
          <p:cNvSpPr/>
          <p:nvPr/>
        </p:nvSpPr>
        <p:spPr>
          <a:xfrm>
            <a:off x="7497805" y="2633644"/>
            <a:ext cx="301205" cy="258967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14" name="AutoShape 14"/>
          <p:cNvSpPr/>
          <p:nvPr/>
        </p:nvSpPr>
        <p:spPr>
          <a:xfrm>
            <a:off x="13744123" y="2633644"/>
            <a:ext cx="289334" cy="258967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1645332" y="3537313"/>
            <a:ext cx="399195" cy="3995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8744635" y="3537313"/>
            <a:ext cx="399195" cy="3995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1645332" y="6117274"/>
            <a:ext cx="399195" cy="3995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8744635" y="6117274"/>
            <a:ext cx="399195" cy="3995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428993" y="7065914"/>
            <a:ext cx="4057134" cy="205654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38148" y="3358828"/>
            <a:ext cx="547815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Import Packages</a:t>
            </a:r>
          </a:p>
          <a:p>
            <a:pPr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Hammersmith On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38896" y="3320728"/>
            <a:ext cx="547815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lear Sans Regular Bold"/>
              </a:rPr>
              <a:t>Read in an Image</a:t>
            </a:r>
          </a:p>
          <a:p>
            <a:pPr>
              <a:lnSpc>
                <a:spcPts val="3499"/>
              </a:lnSpc>
            </a:pPr>
            <a:endParaRPr lang="en-US" sz="3499">
              <a:solidFill>
                <a:srgbClr val="000000"/>
              </a:solidFill>
              <a:latin typeface="Clear Sans Regula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38148" y="5938789"/>
            <a:ext cx="547815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Test Images</a:t>
            </a:r>
          </a:p>
          <a:p>
            <a:pPr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Hammersmith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38896" y="5889271"/>
            <a:ext cx="5478155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Build a Lane Finding Pipeline</a:t>
            </a:r>
          </a:p>
          <a:p>
            <a:pPr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Hammersmith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96842" y="981075"/>
            <a:ext cx="5478155" cy="135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4799">
                <a:solidFill>
                  <a:srgbClr val="000000"/>
                </a:solidFill>
                <a:latin typeface="Hammersmith One"/>
              </a:rPr>
              <a:t>Work Process</a:t>
            </a:r>
          </a:p>
          <a:p>
            <a:pPr>
              <a:lnSpc>
                <a:spcPts val="4550"/>
              </a:lnSpc>
            </a:pPr>
            <a:endParaRPr lang="en-US" sz="4799">
              <a:solidFill>
                <a:srgbClr val="000000"/>
              </a:solidFill>
              <a:latin typeface="Hammersmith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7999" y="-237076"/>
            <a:ext cx="7143641" cy="1076115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3891293"/>
            <a:ext cx="491235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Hammersmith One Bold"/>
              </a:rPr>
              <a:t>OpenCV functions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90648" y="2117872"/>
            <a:ext cx="3742705" cy="777240"/>
            <a:chOff x="0" y="0"/>
            <a:chExt cx="4990273" cy="103632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995782" y="28575"/>
              <a:ext cx="3994491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7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Hammersmith One Bold"/>
                </a:rPr>
                <a:t>cv2.inRange() for color selection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90648" y="3982557"/>
            <a:ext cx="3742705" cy="777240"/>
            <a:chOff x="0" y="0"/>
            <a:chExt cx="4990273" cy="103632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995782" y="28575"/>
              <a:ext cx="3994491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7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Hammersmith One Bold"/>
                </a:rPr>
                <a:t>cv2.fillPoly() for regions selection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90648" y="5847243"/>
            <a:ext cx="3742705" cy="1148715"/>
            <a:chOff x="0" y="0"/>
            <a:chExt cx="4990273" cy="153162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995782" y="28575"/>
              <a:ext cx="3994491" cy="1503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7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Hammersmith One Bold"/>
                </a:rPr>
                <a:t>cv2.line() to draw lines on an image given endpoints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90648" y="7711928"/>
            <a:ext cx="8792179" cy="428198"/>
            <a:chOff x="0" y="0"/>
            <a:chExt cx="11722905" cy="57093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995782" y="28575"/>
              <a:ext cx="10727123" cy="51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7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Hammersmith One Bold"/>
                </a:rPr>
                <a:t>cv2.bitwise_and() to apply a mask to an image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0122" y="2117872"/>
            <a:ext cx="3742705" cy="1520190"/>
            <a:chOff x="0" y="0"/>
            <a:chExt cx="4990273" cy="202692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995782" y="28575"/>
              <a:ext cx="3994491" cy="1998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7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Hammersmith One Bold"/>
                </a:rPr>
                <a:t>cv2.addWeighted() to coadd / overlay two images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40122" y="3982557"/>
            <a:ext cx="3742705" cy="1148715"/>
            <a:chOff x="0" y="0"/>
            <a:chExt cx="4990273" cy="153162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995782" y="28575"/>
              <a:ext cx="3994491" cy="1503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7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Hammersmith One Bold"/>
                </a:rPr>
                <a:t>cv2.cvtColor() to grayscale or change color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0122" y="5847243"/>
            <a:ext cx="3742705" cy="1148715"/>
            <a:chOff x="0" y="0"/>
            <a:chExt cx="4990273" cy="153162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995782" y="28575"/>
              <a:ext cx="3994491" cy="1503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7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Hammersmith One Bold"/>
                </a:rPr>
                <a:t>cv2.imwrite() to output images to file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B48A2-F4AE-467E-96D8-40879212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mmersmith One"/>
              </a:rPr>
              <a:t>Project Pipeline</a:t>
            </a:r>
            <a:endParaRPr lang="en-US" dirty="0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86B0426-DD77-440A-9AC5-77C1F0A2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66" y="1658383"/>
            <a:ext cx="14123503" cy="7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6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4800" y="-266700"/>
            <a:ext cx="9525000" cy="1076115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9720" t="12236" r="12877"/>
          <a:stretch>
            <a:fillRect/>
          </a:stretch>
        </p:blipFill>
        <p:spPr>
          <a:xfrm>
            <a:off x="10068213" y="3162300"/>
            <a:ext cx="7610188" cy="49494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1558" t="8463" r="6559"/>
          <a:stretch>
            <a:fillRect/>
          </a:stretch>
        </p:blipFill>
        <p:spPr>
          <a:xfrm>
            <a:off x="549422" y="3162300"/>
            <a:ext cx="7871053" cy="494948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76250"/>
            <a:ext cx="491235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This is our final output picture with line detaction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184</Words>
  <Application>Microsoft Office PowerPoint</Application>
  <PresentationFormat>Custom</PresentationFormat>
  <Paragraphs>29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Pipeline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Professional Gradient App Development Pitch Deck Presentation</dc:title>
  <cp:lastModifiedBy>Dell</cp:lastModifiedBy>
  <cp:revision>21</cp:revision>
  <dcterms:created xsi:type="dcterms:W3CDTF">2006-08-16T00:00:00Z</dcterms:created>
  <dcterms:modified xsi:type="dcterms:W3CDTF">2022-01-28T17:08:01Z</dcterms:modified>
  <dc:identifier>DAE2pnyJiI0</dc:identifier>
</cp:coreProperties>
</file>